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70" r:id="rId5"/>
    <p:sldId id="271" r:id="rId6"/>
    <p:sldId id="268" r:id="rId7"/>
    <p:sldId id="269" r:id="rId8"/>
    <p:sldId id="273" r:id="rId9"/>
    <p:sldId id="274" r:id="rId10"/>
    <p:sldId id="259" r:id="rId11"/>
    <p:sldId id="263" r:id="rId12"/>
    <p:sldId id="262" r:id="rId13"/>
    <p:sldId id="261" r:id="rId14"/>
    <p:sldId id="260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23E7-C61B-D9D1-90DC-E4E7BB91A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B2830-27A8-6DA5-2B3B-4670088D3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974DB-B83E-CA21-6CE4-3DB8BC24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992FF-18A0-18A6-D7D8-D737F4515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F36C5-375C-C5E6-B65B-B2929450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7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AED4-3B30-2485-5D1A-55B84ECC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6F06D-89A5-520D-03E7-90E99A1B9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7EF6B-B341-151A-97F9-8A88EF99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9EBEA-AF09-0534-86CF-8486A91B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6CA85-24ED-D1C9-53BA-181CD7F8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5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41693F-7326-A355-17C6-B25A209CF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C962B-3575-7E84-5C36-8F7921786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499B1-8B2C-B2FC-6F46-5E406749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32708-E8BD-0E5C-5E8C-55959C30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ADA0D-42F2-2472-C31B-B612AB18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3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647F-59AD-4981-2883-5F8A4644F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AE382-1D78-0884-E74B-978ACBC1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1BC1E-3C5F-CE40-ED98-509E9491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D570C-5CF8-0D5E-AC40-9AC5DB731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1F87D-870A-F365-9CA4-A9CBBF6D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6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93BBB-B4C1-5A10-9E95-FA8290AC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18904-568E-D669-9E4E-BA4E3CEC6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34C7-61B8-7901-CE4D-ECBF3DF51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B8571-D02F-D77A-ED59-A2E8A0E2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D6C02-B614-8D07-8F15-594DC87A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0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F65D-5018-1AB5-FFE1-56B23BEE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829C9-5FDB-C813-5025-9C247AA0D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A4AE7-38B8-7DDC-B4FF-EF7B446E7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F440D-4219-7765-DD70-70BE2B6E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5BF1A-CAE2-B43E-7BDA-0461747C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41557-56E0-6239-9273-F0C10BB7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8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101B-389F-C793-3AC7-3D1AD7EC3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183CA-EE4E-FE06-68BE-8B78EA575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4BCD5-5502-BA3F-8FB1-F21179D18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ED9C9-880E-E8E9-3CB2-5FE7BF7E8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6FB39-2DDB-81DD-977B-6B49D4537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0734-A7E8-7E4B-3EB0-78B69F40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5E690C-065A-CA69-C069-EE9B7164F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CAD3E1-0C6D-DC3A-34D8-C8BF3993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9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1943-F89E-86A0-DBEE-34695B12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B9B89-0DE1-AFE6-67C5-7E8EC2E0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E1658-7E66-CD93-6C58-0BDBCAF63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9BF20-D82A-634F-6C84-38050C95B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0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310D7-79C5-5C45-1A9E-A66C47C6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FD753-67FC-48BE-44AE-92463926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54130-D29A-B7A0-50C7-80574BED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58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71FDB-86B9-D71B-4852-1E618C69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8D243-C054-624C-B3BE-E9A3B2397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9A936-391B-EFD1-FF60-0C2FC8781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D8E34-D2A8-469C-31B4-2FB0D400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6F29A-DE84-17BF-631E-C65EA101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A4500-BF95-9286-26CF-E1B8FDA7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5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265B-C77D-A09E-3408-617D2F52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06331-B8DF-397A-AD92-B6D96ECB4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ED07A-4744-AD60-9F13-E04576E93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457BA-DEBA-6BE5-F4AB-DB316543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29ACC-5926-67EF-218D-0C65D13B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90E74-7EC3-F2F2-3C74-0CA290F2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9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CAB095-03AD-1591-1CB4-A8166B468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5A2D7-6047-F0DC-A876-CD64E7E04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C3E0D-6002-122D-8A46-912BF18B0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BA814-A079-459F-B705-5F624B481718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5DD78-C7A2-01FA-C542-014DC8AF5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A4BDD-6D7B-BA8D-099E-11CE7AC86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E81A6-9F0E-4253-A8A3-6A4E9E503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7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www.youtube.com/watch?v=fJWR7dBuc18" TargetMode="External"/><Relationship Id="rId7" Type="http://schemas.openxmlformats.org/officeDocument/2006/relationships/hyperlink" Target="https://www.youtube.com/watch?v=FQpXStjJ4Vc" TargetMode="External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4Ut4UK7612M" TargetMode="External"/><Relationship Id="rId5" Type="http://schemas.openxmlformats.org/officeDocument/2006/relationships/hyperlink" Target="https://www.youtube.com/watch?v=CfdaJ4z4u4w" TargetMode="External"/><Relationship Id="rId4" Type="http://schemas.openxmlformats.org/officeDocument/2006/relationships/hyperlink" Target="https://www.youtube.com/watch?v=9uHZB7-T_X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65A2-CCDE-AA5D-93AC-F1602A2FD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LED Programming Workshop</a:t>
            </a:r>
          </a:p>
        </p:txBody>
      </p:sp>
    </p:spTree>
    <p:extLst>
      <p:ext uri="{BB962C8B-B14F-4D97-AF65-F5344CB8AC3E}">
        <p14:creationId xmlns:p14="http://schemas.microsoft.com/office/powerpoint/2010/main" val="29191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2CF9-9F41-2791-5533-14A9A5E9F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Lighting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18666-0280-596E-5D76-D1A49F30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02" y="2225261"/>
            <a:ext cx="11002433" cy="3611585"/>
          </a:xfrm>
        </p:spPr>
        <p:txBody>
          <a:bodyPr>
            <a:normAutofit/>
          </a:bodyPr>
          <a:lstStyle/>
          <a:p>
            <a:r>
              <a:rPr lang="en-US" sz="2400" dirty="0"/>
              <a:t>Rainbow Effect – All LEDs dynamically change colors in the order of the rainbow</a:t>
            </a:r>
          </a:p>
          <a:p>
            <a:endParaRPr lang="en-US" sz="2400" dirty="0"/>
          </a:p>
          <a:p>
            <a:r>
              <a:rPr lang="en-US" sz="2400" dirty="0"/>
              <a:t>Throb Effect – Half the LEDs light up, then all LEDs light up, then all LEDs go off</a:t>
            </a:r>
          </a:p>
          <a:p>
            <a:endParaRPr lang="en-US" sz="2400" dirty="0"/>
          </a:p>
          <a:p>
            <a:r>
              <a:rPr lang="en-US" sz="2400" dirty="0"/>
              <a:t>Gradient Effect – LEDs are statically lit from one color to another color</a:t>
            </a:r>
          </a:p>
          <a:p>
            <a:endParaRPr lang="en-US" sz="2400" dirty="0"/>
          </a:p>
          <a:p>
            <a:r>
              <a:rPr lang="en-US" sz="2400" dirty="0"/>
              <a:t>Flash Effect – All LEDs are set to a specific color for a brief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370661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8D95-961D-EF93-FAFA-71EEDD939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93017"/>
            <a:ext cx="10515600" cy="1325563"/>
          </a:xfrm>
        </p:spPr>
        <p:txBody>
          <a:bodyPr/>
          <a:lstStyle/>
          <a:p>
            <a:r>
              <a:rPr lang="en-US" dirty="0"/>
              <a:t>Rainbow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D01EC-FBB2-5617-AD5D-4F5E4BB40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56" y="1931793"/>
            <a:ext cx="5616762" cy="2686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AB093-89C8-E20E-F28F-C27957E4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96" y="5368296"/>
            <a:ext cx="3749823" cy="961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BBF7B-C655-56E8-A7AE-8F0C070DA3F4}"/>
              </a:ext>
            </a:extLst>
          </p:cNvPr>
          <p:cNvSpPr txBox="1"/>
          <p:nvPr/>
        </p:nvSpPr>
        <p:spPr>
          <a:xfrm>
            <a:off x="680280" y="4998964"/>
            <a:ext cx="156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Usage</a:t>
            </a:r>
          </a:p>
        </p:txBody>
      </p:sp>
      <p:pic>
        <p:nvPicPr>
          <p:cNvPr id="5" name="Picture 4" descr="A picture containing light, night sky&#10;&#10;Description automatically generated">
            <a:extLst>
              <a:ext uri="{FF2B5EF4-FFF2-40B4-BE49-F238E27FC236}">
                <a16:creationId xmlns:a16="http://schemas.microsoft.com/office/drawing/2014/main" id="{BF095F42-2AD8-A82B-B80C-BB08CE837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91" y="677682"/>
            <a:ext cx="3079750" cy="1238250"/>
          </a:xfrm>
          <a:prstGeom prst="rect">
            <a:avLst/>
          </a:prstGeom>
        </p:spPr>
      </p:pic>
      <p:pic>
        <p:nvPicPr>
          <p:cNvPr id="9" name="Picture 8" descr="A picture containing device, laser&#10;&#10;Description automatically generated">
            <a:extLst>
              <a:ext uri="{FF2B5EF4-FFF2-40B4-BE49-F238E27FC236}">
                <a16:creationId xmlns:a16="http://schemas.microsoft.com/office/drawing/2014/main" id="{5E1ACA75-04F9-6956-385B-0B5C22121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91" y="2114949"/>
            <a:ext cx="3152775" cy="1028700"/>
          </a:xfrm>
          <a:prstGeom prst="rect">
            <a:avLst/>
          </a:prstGeom>
        </p:spPr>
      </p:pic>
      <p:pic>
        <p:nvPicPr>
          <p:cNvPr id="13" name="Picture 1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CBE2B553-C101-C9C7-C47E-05BEC1C28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65" y="3355702"/>
            <a:ext cx="3171825" cy="1047750"/>
          </a:xfrm>
          <a:prstGeom prst="rect">
            <a:avLst/>
          </a:prstGeom>
        </p:spPr>
      </p:pic>
      <p:pic>
        <p:nvPicPr>
          <p:cNvPr id="17" name="Picture 16" descr="A picture containing text, device, light&#10;&#10;Description automatically generated">
            <a:extLst>
              <a:ext uri="{FF2B5EF4-FFF2-40B4-BE49-F238E27FC236}">
                <a16:creationId xmlns:a16="http://schemas.microsoft.com/office/drawing/2014/main" id="{92A56558-1EB3-F5C9-30BB-829E1E699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39" y="4598572"/>
            <a:ext cx="3171825" cy="968375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336AA908-6C24-37A0-FE6A-4E5A3AC529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39" y="5687083"/>
            <a:ext cx="3187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49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8D95-961D-EF93-FAFA-71EEDD939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93" y="0"/>
            <a:ext cx="10515600" cy="1325563"/>
          </a:xfrm>
        </p:spPr>
        <p:txBody>
          <a:bodyPr/>
          <a:lstStyle/>
          <a:p>
            <a:r>
              <a:rPr lang="en-US" dirty="0"/>
              <a:t>Throb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F55B6-015E-7A59-5FFA-25241B47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93" y="1079064"/>
            <a:ext cx="5814574" cy="3542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D53687-DBCB-FC4D-639F-C094E6AD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3" y="5214013"/>
            <a:ext cx="4857389" cy="1550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329F68-D937-83D4-0A27-B9FA23396B5C}"/>
              </a:ext>
            </a:extLst>
          </p:cNvPr>
          <p:cNvSpPr txBox="1"/>
          <p:nvPr/>
        </p:nvSpPr>
        <p:spPr>
          <a:xfrm>
            <a:off x="608312" y="4804134"/>
            <a:ext cx="156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Usage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5CF378-2105-477E-3753-86D1C2890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078" y="1655445"/>
            <a:ext cx="5621714" cy="1731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A7E880-C2DE-59E9-0869-4A5C719F7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078" y="4241584"/>
            <a:ext cx="5737558" cy="14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1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8D95-961D-EF93-FAFA-71EEDD939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88" y="56204"/>
            <a:ext cx="10515600" cy="1325563"/>
          </a:xfrm>
        </p:spPr>
        <p:txBody>
          <a:bodyPr/>
          <a:lstStyle/>
          <a:p>
            <a:r>
              <a:rPr lang="en-US" dirty="0"/>
              <a:t>Gradient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8F2FC-D404-3E43-1C16-71A8C068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8" y="1381767"/>
            <a:ext cx="11168158" cy="1825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47F03-F8B0-BDF8-4EE1-49F883BB7341}"/>
              </a:ext>
            </a:extLst>
          </p:cNvPr>
          <p:cNvSpPr txBox="1"/>
          <p:nvPr/>
        </p:nvSpPr>
        <p:spPr>
          <a:xfrm>
            <a:off x="599845" y="3885003"/>
            <a:ext cx="156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Usage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0F03C-6451-6629-F4BF-536C2EBC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5" y="4406916"/>
            <a:ext cx="7968289" cy="1121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A3582-CF90-B77A-5F3A-B82CD6416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147" y="2581194"/>
            <a:ext cx="4966559" cy="1451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2F562B-63EA-4CB3-0F34-80B8A64A5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903" y="5303514"/>
            <a:ext cx="4926803" cy="14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97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8D95-961D-EF93-FAFA-71EEDD939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6" y="202220"/>
            <a:ext cx="10515600" cy="1325563"/>
          </a:xfrm>
        </p:spPr>
        <p:txBody>
          <a:bodyPr/>
          <a:lstStyle/>
          <a:p>
            <a:r>
              <a:rPr lang="en-US" dirty="0"/>
              <a:t>Flash Effect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019B8-E7BE-1C63-7003-619A63D4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335532"/>
            <a:ext cx="8425070" cy="2689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E427DC-32D8-C2B6-2248-6A1F448B0FAD}"/>
              </a:ext>
            </a:extLst>
          </p:cNvPr>
          <p:cNvSpPr txBox="1"/>
          <p:nvPr/>
        </p:nvSpPr>
        <p:spPr>
          <a:xfrm>
            <a:off x="549046" y="4262816"/>
            <a:ext cx="156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Usage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A24FC0-4F02-F1B3-72DC-A2B30E27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6" y="4904493"/>
            <a:ext cx="4032792" cy="1504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1229FB-F5AD-F0B3-2CDA-CB521EA7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119" y="2515703"/>
            <a:ext cx="4871634" cy="1335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5DC261-E8BC-EB1C-33F1-5EDD36F99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545" y="3964325"/>
            <a:ext cx="4854781" cy="1335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726584-96C6-78CC-74F4-A5DA1EB2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545" y="5412947"/>
            <a:ext cx="4871634" cy="133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3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4E9B-BFDA-7090-0B17-8C0339AF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install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C6C9-7980-FBF5-ECA4-7E2489C4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83178" cy="487831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Download Software | Arduino</a:t>
            </a:r>
            <a:r>
              <a:rPr lang="en-US" dirty="0"/>
              <a:t> (Steps are in link#1 below)</a:t>
            </a:r>
          </a:p>
          <a:p>
            <a:r>
              <a:rPr lang="en-US" dirty="0"/>
              <a:t>Install </a:t>
            </a:r>
            <a:r>
              <a:rPr lang="en-US" dirty="0" err="1"/>
              <a:t>FastLED</a:t>
            </a:r>
            <a:r>
              <a:rPr lang="en-US" dirty="0"/>
              <a:t> library (Steps are in link#4 below)</a:t>
            </a:r>
          </a:p>
          <a:p>
            <a:pPr lvl="1"/>
            <a:r>
              <a:rPr lang="en-US" dirty="0"/>
              <a:t>After installing Arduino, go to Tools &gt; Manage Libraries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Recommended Videos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  <a:hlinkClick r:id="rId3"/>
              </a:rPr>
              <a:t>Arduino Tutorial 1: Setting Up and Programming the Arduino for Absolute Beginners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  <a:hlinkClick r:id="rId4"/>
              </a:rPr>
              <a:t>Arduino Tutorial 2: Understanding How Light Emitting Diodes (LEDs) Work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</a:t>
            </a:r>
            <a:endParaRPr lang="en-US" sz="1800" dirty="0"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  <a:hlinkClick r:id="rId5"/>
              </a:rPr>
              <a:t>Arduino Tutorial 3: Understanding How Breadboards Work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</a:t>
            </a:r>
          </a:p>
          <a:p>
            <a:r>
              <a:rPr lang="en-US" sz="1800" b="0" i="0" dirty="0" err="1">
                <a:effectLst/>
                <a:latin typeface="Calibri" panose="020F0502020204030204" pitchFamily="34" charset="0"/>
                <a:hlinkClick r:id="rId6"/>
              </a:rPr>
              <a:t>FastLED</a:t>
            </a:r>
            <a:r>
              <a:rPr lang="en-US" sz="1800" b="0" i="0" dirty="0">
                <a:effectLst/>
                <a:latin typeface="Calibri" panose="020F0502020204030204" pitchFamily="34" charset="0"/>
                <a:hlinkClick r:id="rId6"/>
              </a:rPr>
              <a:t> Basics Episode 1 - Getting started - YouTube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</a:t>
            </a:r>
            <a:endParaRPr lang="en-US" sz="1800" dirty="0">
              <a:latin typeface="Calibri" panose="020F0502020204030204" pitchFamily="34" charset="0"/>
            </a:endParaRPr>
          </a:p>
          <a:p>
            <a:r>
              <a:rPr lang="en-US" sz="1800" b="0" i="0" dirty="0" err="1">
                <a:effectLst/>
                <a:latin typeface="Calibri" panose="020F0502020204030204" pitchFamily="34" charset="0"/>
                <a:hlinkClick r:id="rId7"/>
              </a:rPr>
              <a:t>FastLED</a:t>
            </a:r>
            <a:r>
              <a:rPr lang="en-US" sz="1800" b="0" i="0" dirty="0">
                <a:effectLst/>
                <a:latin typeface="Calibri" panose="020F0502020204030204" pitchFamily="34" charset="0"/>
                <a:hlinkClick r:id="rId7"/>
              </a:rPr>
              <a:t> Basics Episode 2 - Color: RGB and HSV - YouTube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 </a:t>
            </a:r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021214-24F3-AFA0-EFDC-521C3E5C21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31" y="3057663"/>
            <a:ext cx="76866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2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21861-9065-46B0-0319-98A44DC0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D2EF2-4E1B-706F-4A96-186FF6E5F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Demo of prototype (without costume)</a:t>
            </a:r>
          </a:p>
          <a:p>
            <a:endParaRPr lang="en-US" dirty="0"/>
          </a:p>
          <a:p>
            <a:r>
              <a:rPr lang="en-US" dirty="0"/>
              <a:t>Basic Wiring Diagram</a:t>
            </a:r>
          </a:p>
          <a:p>
            <a:endParaRPr lang="en-US" dirty="0"/>
          </a:p>
          <a:p>
            <a:r>
              <a:rPr lang="en-US" dirty="0"/>
              <a:t>Basic Programming</a:t>
            </a:r>
          </a:p>
          <a:p>
            <a:endParaRPr lang="en-US" dirty="0"/>
          </a:p>
          <a:p>
            <a:r>
              <a:rPr lang="en-US" dirty="0"/>
              <a:t>Lighting up single / multiple LEDs</a:t>
            </a:r>
          </a:p>
          <a:p>
            <a:endParaRPr lang="en-US" dirty="0"/>
          </a:p>
          <a:p>
            <a:r>
              <a:rPr lang="en-US" dirty="0"/>
              <a:t>LED Color Effects</a:t>
            </a:r>
          </a:p>
          <a:p>
            <a:endParaRPr lang="en-US" dirty="0"/>
          </a:p>
          <a:p>
            <a:r>
              <a:rPr lang="en-US" dirty="0"/>
              <a:t>Download and install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0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28A66-EA6E-ED47-D0CF-08EBF9DC51D7}"/>
              </a:ext>
            </a:extLst>
          </p:cNvPr>
          <p:cNvSpPr/>
          <p:nvPr/>
        </p:nvSpPr>
        <p:spPr>
          <a:xfrm>
            <a:off x="2849747" y="4632750"/>
            <a:ext cx="3302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C69AC0-4F44-B6C4-9672-7D10C71D2440}"/>
              </a:ext>
            </a:extLst>
          </p:cNvPr>
          <p:cNvSpPr/>
          <p:nvPr/>
        </p:nvSpPr>
        <p:spPr>
          <a:xfrm>
            <a:off x="1173347" y="2808183"/>
            <a:ext cx="2679700" cy="14859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Arduino Chip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D8C7C8-32D8-C32E-87A3-972CBF948807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3002147" y="4294083"/>
            <a:ext cx="12700" cy="338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us Sign 5">
            <a:extLst>
              <a:ext uri="{FF2B5EF4-FFF2-40B4-BE49-F238E27FC236}">
                <a16:creationId xmlns:a16="http://schemas.microsoft.com/office/drawing/2014/main" id="{C08F8A0D-BF29-3E06-A301-CF445BF7569E}"/>
              </a:ext>
            </a:extLst>
          </p:cNvPr>
          <p:cNvSpPr/>
          <p:nvPr/>
        </p:nvSpPr>
        <p:spPr>
          <a:xfrm>
            <a:off x="2841269" y="4514218"/>
            <a:ext cx="114309" cy="1058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Sign 6">
            <a:extLst>
              <a:ext uri="{FF2B5EF4-FFF2-40B4-BE49-F238E27FC236}">
                <a16:creationId xmlns:a16="http://schemas.microsoft.com/office/drawing/2014/main" id="{292B0FE8-C0ED-5360-FF59-18A698A6FEEB}"/>
              </a:ext>
            </a:extLst>
          </p:cNvPr>
          <p:cNvSpPr/>
          <p:nvPr/>
        </p:nvSpPr>
        <p:spPr>
          <a:xfrm>
            <a:off x="3052936" y="4476117"/>
            <a:ext cx="114312" cy="18203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B4B90BF5-BE82-4F86-A165-95024D25089F}"/>
              </a:ext>
            </a:extLst>
          </p:cNvPr>
          <p:cNvSpPr/>
          <p:nvPr/>
        </p:nvSpPr>
        <p:spPr>
          <a:xfrm>
            <a:off x="1393454" y="2594289"/>
            <a:ext cx="114309" cy="1058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31C95CB5-8A9D-5412-6111-D59F82FB18FC}"/>
              </a:ext>
            </a:extLst>
          </p:cNvPr>
          <p:cNvSpPr/>
          <p:nvPr/>
        </p:nvSpPr>
        <p:spPr>
          <a:xfrm>
            <a:off x="1654823" y="2551218"/>
            <a:ext cx="114312" cy="18203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BA2467-BAA7-727E-BCFB-51CD67CA75F1}"/>
              </a:ext>
            </a:extLst>
          </p:cNvPr>
          <p:cNvSpPr/>
          <p:nvPr/>
        </p:nvSpPr>
        <p:spPr>
          <a:xfrm>
            <a:off x="2529947" y="1762715"/>
            <a:ext cx="3354457" cy="2633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3D581C-5A43-20CC-BC5E-0BC077D475A8}"/>
              </a:ext>
            </a:extLst>
          </p:cNvPr>
          <p:cNvSpPr/>
          <p:nvPr/>
        </p:nvSpPr>
        <p:spPr>
          <a:xfrm>
            <a:off x="2693293" y="1803957"/>
            <a:ext cx="271854" cy="184242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33717B-329C-4EC4-CF08-5701A8618AAB}"/>
              </a:ext>
            </a:extLst>
          </p:cNvPr>
          <p:cNvSpPr/>
          <p:nvPr/>
        </p:nvSpPr>
        <p:spPr>
          <a:xfrm>
            <a:off x="3049447" y="1802287"/>
            <a:ext cx="271854" cy="18424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D5FD5D-D709-6A59-36D2-F46DE2ED5E1E}"/>
              </a:ext>
            </a:extLst>
          </p:cNvPr>
          <p:cNvSpPr/>
          <p:nvPr/>
        </p:nvSpPr>
        <p:spPr>
          <a:xfrm>
            <a:off x="3380758" y="1810565"/>
            <a:ext cx="271854" cy="18424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DEC509A5-9C42-C1E7-48A7-DA9FA14A2E2E}"/>
              </a:ext>
            </a:extLst>
          </p:cNvPr>
          <p:cNvSpPr/>
          <p:nvPr/>
        </p:nvSpPr>
        <p:spPr>
          <a:xfrm>
            <a:off x="2345965" y="1742834"/>
            <a:ext cx="114309" cy="10583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A3CED1AF-16FA-FF7F-5D30-C1947591F550}"/>
              </a:ext>
            </a:extLst>
          </p:cNvPr>
          <p:cNvSpPr/>
          <p:nvPr/>
        </p:nvSpPr>
        <p:spPr>
          <a:xfrm>
            <a:off x="2368784" y="1963145"/>
            <a:ext cx="114312" cy="18203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45F7B0-363F-1200-03CD-4F81BFE85D84}"/>
              </a:ext>
            </a:extLst>
          </p:cNvPr>
          <p:cNvCxnSpPr>
            <a:cxnSpLocks/>
          </p:cNvCxnSpPr>
          <p:nvPr/>
        </p:nvCxnSpPr>
        <p:spPr>
          <a:xfrm flipV="1">
            <a:off x="1595023" y="1894408"/>
            <a:ext cx="0" cy="913775"/>
          </a:xfrm>
          <a:prstGeom prst="line">
            <a:avLst/>
          </a:prstGeom>
          <a:ln w="28575">
            <a:headEnd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56B7CC-F67B-C61C-4EA6-6B0338F9554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595023" y="1894408"/>
            <a:ext cx="934924" cy="0"/>
          </a:xfrm>
          <a:prstGeom prst="line">
            <a:avLst/>
          </a:prstGeom>
          <a:ln w="28575">
            <a:headEnd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7F82D53-EDF8-78D5-EC54-DA55BAEB97F0}"/>
              </a:ext>
            </a:extLst>
          </p:cNvPr>
          <p:cNvSpPr txBox="1"/>
          <p:nvPr/>
        </p:nvSpPr>
        <p:spPr>
          <a:xfrm>
            <a:off x="592815" y="5207857"/>
            <a:ext cx="545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Source (Battery / Laptop (feeds program to chip))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A73A02-BDE9-0BE1-5567-DEFB4B5A7713}"/>
              </a:ext>
            </a:extLst>
          </p:cNvPr>
          <p:cNvCxnSpPr/>
          <p:nvPr/>
        </p:nvCxnSpPr>
        <p:spPr>
          <a:xfrm flipV="1">
            <a:off x="1595023" y="2551218"/>
            <a:ext cx="824948" cy="25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D0D818-8D24-AAA3-F3E1-83466D954DAC}"/>
              </a:ext>
            </a:extLst>
          </p:cNvPr>
          <p:cNvSpPr txBox="1"/>
          <p:nvPr/>
        </p:nvSpPr>
        <p:spPr>
          <a:xfrm>
            <a:off x="2364836" y="2351296"/>
            <a:ext cx="133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60D380-4AAE-6873-6A2C-22534AB7D9DE}"/>
              </a:ext>
            </a:extLst>
          </p:cNvPr>
          <p:cNvCxnSpPr>
            <a:cxnSpLocks/>
          </p:cNvCxnSpPr>
          <p:nvPr/>
        </p:nvCxnSpPr>
        <p:spPr>
          <a:xfrm flipH="1" flipV="1">
            <a:off x="1654823" y="1555741"/>
            <a:ext cx="833078" cy="331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F6221B6-FA3F-6D69-6EF3-601901EC7BC9}"/>
              </a:ext>
            </a:extLst>
          </p:cNvPr>
          <p:cNvSpPr txBox="1"/>
          <p:nvPr/>
        </p:nvSpPr>
        <p:spPr>
          <a:xfrm>
            <a:off x="675190" y="1196672"/>
            <a:ext cx="133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input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3B332E-50DD-E26F-59A2-427CF399C6B6}"/>
              </a:ext>
            </a:extLst>
          </p:cNvPr>
          <p:cNvSpPr txBox="1"/>
          <p:nvPr/>
        </p:nvSpPr>
        <p:spPr>
          <a:xfrm>
            <a:off x="3316539" y="1971197"/>
            <a:ext cx="118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LED Strip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38252A-1DEB-CF9A-9C4B-EC391B4B7CE1}"/>
              </a:ext>
            </a:extLst>
          </p:cNvPr>
          <p:cNvCxnSpPr>
            <a:endCxn id="8" idx="1"/>
          </p:cNvCxnSpPr>
          <p:nvPr/>
        </p:nvCxnSpPr>
        <p:spPr>
          <a:xfrm flipV="1">
            <a:off x="1450608" y="2686096"/>
            <a:ext cx="1" cy="122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9FEEBAD-25A4-8DD4-2D02-7D7CD5663D6F}"/>
              </a:ext>
            </a:extLst>
          </p:cNvPr>
          <p:cNvCxnSpPr>
            <a:endCxn id="9" idx="1"/>
          </p:cNvCxnSpPr>
          <p:nvPr/>
        </p:nvCxnSpPr>
        <p:spPr>
          <a:xfrm flipV="1">
            <a:off x="1711979" y="2663642"/>
            <a:ext cx="0" cy="144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445BBA1-EB90-1C24-77DC-1FD4A640B633}"/>
              </a:ext>
            </a:extLst>
          </p:cNvPr>
          <p:cNvCxnSpPr>
            <a:cxnSpLocks/>
          </p:cNvCxnSpPr>
          <p:nvPr/>
        </p:nvCxnSpPr>
        <p:spPr>
          <a:xfrm flipV="1">
            <a:off x="1450608" y="1810565"/>
            <a:ext cx="0" cy="783724"/>
          </a:xfrm>
          <a:prstGeom prst="line">
            <a:avLst/>
          </a:prstGeom>
          <a:ln w="28575">
            <a:solidFill>
              <a:srgbClr val="FF0000"/>
            </a:solidFill>
            <a:headEnd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DCD5D8-DBE2-99C0-BB21-C6645F881090}"/>
              </a:ext>
            </a:extLst>
          </p:cNvPr>
          <p:cNvCxnSpPr>
            <a:cxnSpLocks/>
          </p:cNvCxnSpPr>
          <p:nvPr/>
        </p:nvCxnSpPr>
        <p:spPr>
          <a:xfrm flipH="1">
            <a:off x="1429912" y="1786350"/>
            <a:ext cx="831753" cy="18045"/>
          </a:xfrm>
          <a:prstGeom prst="line">
            <a:avLst/>
          </a:prstGeom>
          <a:ln w="28575">
            <a:solidFill>
              <a:srgbClr val="FF0000"/>
            </a:solidFill>
            <a:headEnd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89A19E-B236-92A7-476F-32071934160C}"/>
              </a:ext>
            </a:extLst>
          </p:cNvPr>
          <p:cNvCxnSpPr>
            <a:cxnSpLocks/>
          </p:cNvCxnSpPr>
          <p:nvPr/>
        </p:nvCxnSpPr>
        <p:spPr>
          <a:xfrm flipV="1">
            <a:off x="1711979" y="2026101"/>
            <a:ext cx="0" cy="604622"/>
          </a:xfrm>
          <a:prstGeom prst="line">
            <a:avLst/>
          </a:prstGeom>
          <a:ln w="28575">
            <a:headEnd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201CFD5-2BB9-80EA-7F76-EFB21A55CDFF}"/>
              </a:ext>
            </a:extLst>
          </p:cNvPr>
          <p:cNvCxnSpPr>
            <a:cxnSpLocks/>
          </p:cNvCxnSpPr>
          <p:nvPr/>
        </p:nvCxnSpPr>
        <p:spPr>
          <a:xfrm flipH="1">
            <a:off x="1711979" y="2035763"/>
            <a:ext cx="609954" cy="6694"/>
          </a:xfrm>
          <a:prstGeom prst="line">
            <a:avLst/>
          </a:prstGeom>
          <a:ln w="28575">
            <a:headEnd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27E10B1-3A36-44FD-5DA0-B000A0E24A60}"/>
              </a:ext>
            </a:extLst>
          </p:cNvPr>
          <p:cNvSpPr txBox="1"/>
          <p:nvPr/>
        </p:nvSpPr>
        <p:spPr>
          <a:xfrm>
            <a:off x="2663871" y="1489455"/>
            <a:ext cx="30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D7D8739-1E68-377D-BB31-796AD7E88F95}"/>
              </a:ext>
            </a:extLst>
          </p:cNvPr>
          <p:cNvSpPr txBox="1"/>
          <p:nvPr/>
        </p:nvSpPr>
        <p:spPr>
          <a:xfrm>
            <a:off x="3029969" y="1482820"/>
            <a:ext cx="30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2700BF3-B9F8-639D-4DFF-855D64B1C00A}"/>
              </a:ext>
            </a:extLst>
          </p:cNvPr>
          <p:cNvSpPr txBox="1"/>
          <p:nvPr/>
        </p:nvSpPr>
        <p:spPr>
          <a:xfrm>
            <a:off x="3354459" y="1473732"/>
            <a:ext cx="30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9B54A2-5827-5FA1-E26B-9320515299A2}"/>
              </a:ext>
            </a:extLst>
          </p:cNvPr>
          <p:cNvSpPr txBox="1"/>
          <p:nvPr/>
        </p:nvSpPr>
        <p:spPr>
          <a:xfrm>
            <a:off x="3695691" y="1469391"/>
            <a:ext cx="30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D91F9FF-163F-873C-01DE-2CC0CED0D498}"/>
              </a:ext>
            </a:extLst>
          </p:cNvPr>
          <p:cNvSpPr/>
          <p:nvPr/>
        </p:nvSpPr>
        <p:spPr>
          <a:xfrm>
            <a:off x="3735267" y="1812758"/>
            <a:ext cx="271854" cy="184242"/>
          </a:xfrm>
          <a:prstGeom prst="ellipse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7F686-69DA-9462-01C8-D18C9F172941}"/>
              </a:ext>
            </a:extLst>
          </p:cNvPr>
          <p:cNvSpPr txBox="1"/>
          <p:nvPr/>
        </p:nvSpPr>
        <p:spPr>
          <a:xfrm>
            <a:off x="3909493" y="400790"/>
            <a:ext cx="3293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 Wiring Diagram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FCE01E1-E3C7-AE90-8A88-2E2085215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39" y="2251396"/>
            <a:ext cx="6648450" cy="204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5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590E-135A-69D1-8DD8-F19EDC61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1130" cy="1095927"/>
          </a:xfrm>
        </p:spPr>
        <p:txBody>
          <a:bodyPr/>
          <a:lstStyle/>
          <a:p>
            <a:r>
              <a:rPr lang="en-US" dirty="0"/>
              <a:t>Basic Programming – Variables and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447BB-6244-7BA1-D295-723DC397B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334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Variable</a:t>
            </a:r>
            <a:r>
              <a:rPr lang="en-US" dirty="0"/>
              <a:t> – Just like what we learnt in algebra, a variable is something that can take a value, and its value can change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Data type </a:t>
            </a:r>
            <a:r>
              <a:rPr lang="en-US" dirty="0"/>
              <a:t>– This defines what type of value a variable can hold</a:t>
            </a:r>
          </a:p>
          <a:p>
            <a:pPr marL="0" indent="0">
              <a:buNone/>
            </a:pPr>
            <a:r>
              <a:rPr lang="en-US" dirty="0" err="1"/>
              <a:t>Eg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Integer – int</a:t>
            </a:r>
          </a:p>
          <a:p>
            <a:pPr marL="0" indent="0">
              <a:buNone/>
            </a:pPr>
            <a:r>
              <a:rPr lang="en-US" dirty="0"/>
              <a:t>Decimal – float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Constants</a:t>
            </a:r>
            <a:r>
              <a:rPr lang="en-US" dirty="0"/>
              <a:t> – A special variable whose value does not change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int x = 10 </a:t>
            </a:r>
            <a:r>
              <a:rPr lang="en-US" dirty="0"/>
              <a:t>(x is a variable that can hold only integer values)</a:t>
            </a:r>
          </a:p>
          <a:p>
            <a:pPr marL="0" indent="0">
              <a:buNone/>
            </a:pPr>
            <a:r>
              <a:rPr lang="en-US" i="1" dirty="0"/>
              <a:t>float y = 4.2 </a:t>
            </a:r>
            <a:r>
              <a:rPr lang="en-US" dirty="0"/>
              <a:t>(y is a variable that can hold only decimal values)</a:t>
            </a:r>
          </a:p>
          <a:p>
            <a:pPr marL="0" indent="0">
              <a:buNone/>
            </a:pPr>
            <a:r>
              <a:rPr lang="en-US" i="1" dirty="0"/>
              <a:t>const float pi = 3.14 </a:t>
            </a:r>
            <a:r>
              <a:rPr lang="en-US" dirty="0"/>
              <a:t>(pi is a constant variable whose value is set to 3.14)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4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590E-135A-69D1-8DD8-F19EDC61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1130" cy="1095927"/>
          </a:xfrm>
        </p:spPr>
        <p:txBody>
          <a:bodyPr/>
          <a:lstStyle/>
          <a:p>
            <a:r>
              <a:rPr lang="en-US" dirty="0"/>
              <a:t>Basic Programming –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447BB-6244-7BA1-D295-723DC397B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987" y="1522481"/>
            <a:ext cx="10515600" cy="52808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Array</a:t>
            </a:r>
            <a:r>
              <a:rPr lang="en-US" dirty="0"/>
              <a:t> – A variable that can hold a list of values of the same data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Array Declaration</a:t>
            </a:r>
          </a:p>
          <a:p>
            <a:pPr marL="0" indent="0">
              <a:buNone/>
            </a:pPr>
            <a:r>
              <a:rPr lang="en-US" b="1" dirty="0"/>
              <a:t>&lt;data type&gt; &lt;variable name&gt;[&lt;number of values&gt;]</a:t>
            </a:r>
          </a:p>
          <a:p>
            <a:pPr marL="0" indent="0">
              <a:buNone/>
            </a:pPr>
            <a:r>
              <a:rPr lang="en-US" dirty="0" err="1"/>
              <a:t>Eg</a:t>
            </a:r>
            <a:r>
              <a:rPr lang="en-US" dirty="0"/>
              <a:t>: int num[10] (num is an array variable that can hold 10 integer values)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Array index starts from 0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Array Assignment</a:t>
            </a:r>
          </a:p>
          <a:p>
            <a:pPr marL="0" indent="0">
              <a:buNone/>
            </a:pPr>
            <a:r>
              <a:rPr lang="en-US" i="1" dirty="0"/>
              <a:t>num[0] = 5;</a:t>
            </a:r>
          </a:p>
          <a:p>
            <a:pPr marL="0" indent="0">
              <a:buNone/>
            </a:pPr>
            <a:r>
              <a:rPr lang="en-US" i="1" dirty="0"/>
              <a:t>num[1] = 2;</a:t>
            </a:r>
          </a:p>
          <a:p>
            <a:pPr marL="0" indent="0">
              <a:buNone/>
            </a:pPr>
            <a:r>
              <a:rPr lang="en-US" i="1" dirty="0"/>
              <a:t>num[9] = 7;</a:t>
            </a:r>
          </a:p>
          <a:p>
            <a:pPr marL="0" indent="0">
              <a:buNone/>
            </a:pPr>
            <a:r>
              <a:rPr lang="en-US" i="1" dirty="0"/>
              <a:t>num[10] = 2 </a:t>
            </a:r>
            <a:r>
              <a:rPr lang="en-US" dirty="0"/>
              <a:t>-&gt; </a:t>
            </a:r>
            <a:r>
              <a:rPr lang="en-US" b="1" dirty="0"/>
              <a:t>Error: cannot be assigned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6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14A5-6C36-1C17-FB0E-C87060D2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919" y="54056"/>
            <a:ext cx="10515600" cy="1325563"/>
          </a:xfrm>
        </p:spPr>
        <p:txBody>
          <a:bodyPr/>
          <a:lstStyle/>
          <a:p>
            <a:r>
              <a:rPr lang="en-US" dirty="0"/>
              <a:t>Lighting up a single 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FF46-BB76-92BD-49F7-B6381800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19" y="1359676"/>
            <a:ext cx="5928203" cy="54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1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354A-11A6-3257-5690-323F5E7B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43" y="1"/>
            <a:ext cx="9354379" cy="819978"/>
          </a:xfrm>
        </p:spPr>
        <p:txBody>
          <a:bodyPr/>
          <a:lstStyle/>
          <a:p>
            <a:r>
              <a:rPr lang="en-US" dirty="0"/>
              <a:t>Basic Programming: Looping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B6A54-0495-4FA9-0071-E758E86F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9249"/>
            <a:ext cx="10515600" cy="586960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dirty="0"/>
              <a:t>Basic loop definition: Perform an action until a certain condition is met</a:t>
            </a:r>
          </a:p>
          <a:p>
            <a:endParaRPr lang="en-US" sz="5600" dirty="0"/>
          </a:p>
          <a:p>
            <a:pPr marL="0" indent="0">
              <a:buNone/>
            </a:pPr>
            <a:r>
              <a:rPr lang="en-US" sz="5600" b="1" dirty="0"/>
              <a:t>For loop</a:t>
            </a:r>
          </a:p>
          <a:p>
            <a:pPr marL="0" indent="0">
              <a:buNone/>
            </a:pPr>
            <a:r>
              <a:rPr lang="en-US" sz="5600" dirty="0"/>
              <a:t>for(&lt;initialize a variable&gt; &lt;condition is true&gt;&lt;change variable&gt;) {</a:t>
            </a:r>
          </a:p>
          <a:p>
            <a:pPr marL="0" indent="0">
              <a:buNone/>
            </a:pPr>
            <a:r>
              <a:rPr lang="en-US" sz="5600" dirty="0"/>
              <a:t>      &lt;do something&gt;</a:t>
            </a:r>
          </a:p>
          <a:p>
            <a:pPr marL="0" indent="0">
              <a:buNone/>
            </a:pPr>
            <a:r>
              <a:rPr lang="en-US" sz="5600" dirty="0"/>
              <a:t> }</a:t>
            </a:r>
          </a:p>
          <a:p>
            <a:pPr marL="0" indent="0">
              <a:buNone/>
            </a:pPr>
            <a:r>
              <a:rPr lang="en-US" sz="5600" dirty="0" err="1"/>
              <a:t>Eg</a:t>
            </a:r>
            <a:r>
              <a:rPr lang="en-US" sz="5600" dirty="0"/>
              <a:t>: </a:t>
            </a:r>
            <a:r>
              <a:rPr lang="en-US" sz="5600" i="1" dirty="0"/>
              <a:t>for(int </a:t>
            </a:r>
            <a:r>
              <a:rPr lang="en-US" sz="5600" i="1" dirty="0" err="1"/>
              <a:t>i</a:t>
            </a:r>
            <a:r>
              <a:rPr lang="en-US" sz="5600" i="1" dirty="0"/>
              <a:t>=0; </a:t>
            </a:r>
            <a:r>
              <a:rPr lang="en-US" sz="5600" i="1" dirty="0" err="1"/>
              <a:t>i</a:t>
            </a:r>
            <a:r>
              <a:rPr lang="en-US" sz="5600" i="1" dirty="0"/>
              <a:t>&lt;10;i++) {</a:t>
            </a:r>
          </a:p>
          <a:p>
            <a:pPr marL="0" indent="0">
              <a:buNone/>
            </a:pPr>
            <a:r>
              <a:rPr lang="en-US" sz="5600" i="1" dirty="0"/>
              <a:t>          print(</a:t>
            </a:r>
            <a:r>
              <a:rPr lang="en-US" sz="5600" i="1" dirty="0" err="1"/>
              <a:t>i</a:t>
            </a:r>
            <a:r>
              <a:rPr lang="en-US" sz="5600" i="1" dirty="0"/>
              <a:t>);</a:t>
            </a:r>
          </a:p>
          <a:p>
            <a:pPr marL="0" indent="0">
              <a:buNone/>
            </a:pPr>
            <a:r>
              <a:rPr lang="en-US" sz="5600" i="1" dirty="0"/>
              <a:t>      }</a:t>
            </a:r>
          </a:p>
          <a:p>
            <a:pPr marL="0" indent="0">
              <a:buNone/>
            </a:pPr>
            <a:r>
              <a:rPr lang="en-US" sz="5600" i="1" u="sng" dirty="0"/>
              <a:t>Output</a:t>
            </a:r>
            <a:r>
              <a:rPr lang="en-US" sz="5600" i="1" dirty="0"/>
              <a:t>: 0 1 2 3 4 5 6 7 8 9</a:t>
            </a:r>
          </a:p>
          <a:p>
            <a:pPr marL="0" indent="0">
              <a:buNone/>
            </a:pPr>
            <a:endParaRPr lang="en-US" sz="5600" dirty="0"/>
          </a:p>
          <a:p>
            <a:pPr marL="0" indent="0">
              <a:buNone/>
            </a:pPr>
            <a:r>
              <a:rPr lang="en-US" sz="5600" b="1" dirty="0"/>
              <a:t>While loop</a:t>
            </a:r>
          </a:p>
          <a:p>
            <a:pPr marL="0" indent="0">
              <a:buNone/>
            </a:pPr>
            <a:r>
              <a:rPr lang="en-US" sz="5600" dirty="0"/>
              <a:t>while(&lt;condition is true&gt;) </a:t>
            </a:r>
          </a:p>
          <a:p>
            <a:pPr marL="0" indent="0">
              <a:buNone/>
            </a:pPr>
            <a:r>
              <a:rPr lang="en-US" sz="5600" dirty="0"/>
              <a:t>    &lt;do something&gt;</a:t>
            </a:r>
          </a:p>
          <a:p>
            <a:pPr marL="0" indent="0">
              <a:buNone/>
            </a:pPr>
            <a:r>
              <a:rPr lang="en-US" sz="5600" dirty="0"/>
              <a:t>}</a:t>
            </a:r>
          </a:p>
          <a:p>
            <a:pPr marL="0" indent="0">
              <a:buNone/>
            </a:pPr>
            <a:r>
              <a:rPr lang="en-US" sz="5600" dirty="0" err="1"/>
              <a:t>Eg</a:t>
            </a:r>
            <a:r>
              <a:rPr lang="en-US" sz="5600" dirty="0"/>
              <a:t>: </a:t>
            </a:r>
            <a:r>
              <a:rPr lang="en-US" sz="5600" i="1" dirty="0" err="1"/>
              <a:t>i</a:t>
            </a:r>
            <a:r>
              <a:rPr lang="en-US" sz="5600" i="1" dirty="0"/>
              <a:t>=0;</a:t>
            </a:r>
          </a:p>
          <a:p>
            <a:pPr marL="0" indent="0">
              <a:buNone/>
            </a:pPr>
            <a:r>
              <a:rPr lang="en-US" sz="5600" i="1" dirty="0"/>
              <a:t>      while(</a:t>
            </a:r>
            <a:r>
              <a:rPr lang="en-US" sz="5600" i="1" dirty="0" err="1"/>
              <a:t>i</a:t>
            </a:r>
            <a:r>
              <a:rPr lang="en-US" sz="5600" i="1" dirty="0"/>
              <a:t> &lt; 10) {</a:t>
            </a:r>
          </a:p>
          <a:p>
            <a:pPr marL="0" indent="0">
              <a:buNone/>
            </a:pPr>
            <a:r>
              <a:rPr lang="en-US" sz="5600" i="1" dirty="0"/>
              <a:t>          print(</a:t>
            </a:r>
            <a:r>
              <a:rPr lang="en-US" sz="5600" i="1" dirty="0" err="1"/>
              <a:t>i</a:t>
            </a:r>
            <a:r>
              <a:rPr lang="en-US" sz="5600" i="1" dirty="0"/>
              <a:t>);</a:t>
            </a:r>
          </a:p>
          <a:p>
            <a:pPr marL="0" indent="0">
              <a:buNone/>
            </a:pPr>
            <a:r>
              <a:rPr lang="en-US" sz="5600" i="1" dirty="0"/>
              <a:t>          </a:t>
            </a:r>
            <a:r>
              <a:rPr lang="en-US" sz="5600" i="1" dirty="0" err="1"/>
              <a:t>i</a:t>
            </a:r>
            <a:r>
              <a:rPr lang="en-US" sz="5600" i="1" dirty="0"/>
              <a:t>++;</a:t>
            </a:r>
          </a:p>
          <a:p>
            <a:pPr marL="0" indent="0">
              <a:buNone/>
            </a:pPr>
            <a:r>
              <a:rPr lang="en-US" sz="5600" i="1" dirty="0"/>
              <a:t>     }</a:t>
            </a:r>
          </a:p>
          <a:p>
            <a:pPr marL="0" indent="0">
              <a:buNone/>
            </a:pPr>
            <a:r>
              <a:rPr lang="en-US" sz="5600" i="1" u="sng" dirty="0"/>
              <a:t>Output</a:t>
            </a:r>
            <a:r>
              <a:rPr lang="en-US" sz="5600" i="1" dirty="0"/>
              <a:t>: 0 1 2 3 4 5 6 7 8 9</a:t>
            </a:r>
          </a:p>
          <a:p>
            <a:pPr marL="0" indent="0">
              <a:buNone/>
            </a:pPr>
            <a:endParaRPr lang="en-US" sz="6000" i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4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E2C5-D23F-9E2E-6696-0482D0F54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426" y="277538"/>
            <a:ext cx="11809343" cy="716375"/>
          </a:xfrm>
        </p:spPr>
        <p:txBody>
          <a:bodyPr>
            <a:normAutofit fontScale="90000"/>
          </a:bodyPr>
          <a:lstStyle/>
          <a:p>
            <a:r>
              <a:rPr lang="en-US" dirty="0"/>
              <a:t>Lighting up multiple LEDs (using for loop)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0FE92-1DC5-678E-4FAF-87ABDC3D1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857" y="1307893"/>
            <a:ext cx="6566452" cy="53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AACF-C87F-6B54-54CB-501D82AA4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745" y="0"/>
            <a:ext cx="12329490" cy="1177786"/>
          </a:xfrm>
        </p:spPr>
        <p:txBody>
          <a:bodyPr>
            <a:normAutofit fontScale="90000"/>
          </a:bodyPr>
          <a:lstStyle/>
          <a:p>
            <a:r>
              <a:rPr lang="en-US" dirty="0"/>
              <a:t>Lighting up multiple LEDs (using while loop)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E6342-67DF-15AE-E470-2C3F6164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21" y="1222597"/>
            <a:ext cx="6567014" cy="55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55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598</Words>
  <Application>Microsoft Office PowerPoint</Application>
  <PresentationFormat>Widescreen</PresentationFormat>
  <Paragraphs>113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LED Programming Workshop</vt:lpstr>
      <vt:lpstr>Agenda</vt:lpstr>
      <vt:lpstr>PowerPoint Presentation</vt:lpstr>
      <vt:lpstr>Basic Programming – Variables and Data Types</vt:lpstr>
      <vt:lpstr>Basic Programming – Arrays</vt:lpstr>
      <vt:lpstr>Lighting up a single LED</vt:lpstr>
      <vt:lpstr>Basic Programming: Looping constructs</vt:lpstr>
      <vt:lpstr>Lighting up multiple LEDs (using for loop)</vt:lpstr>
      <vt:lpstr>Lighting up multiple LEDs (using while loop)</vt:lpstr>
      <vt:lpstr>LED Lighting Effects</vt:lpstr>
      <vt:lpstr>Rainbow Effect</vt:lpstr>
      <vt:lpstr>Throb Effect</vt:lpstr>
      <vt:lpstr>Gradient Effect</vt:lpstr>
      <vt:lpstr>Flash Effect</vt:lpstr>
      <vt:lpstr>Steps to install Arduino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Programming Workshop</dc:title>
  <dc:creator>Vijay Kasarabada</dc:creator>
  <cp:lastModifiedBy>Vijay Kasarabada</cp:lastModifiedBy>
  <cp:revision>23</cp:revision>
  <dcterms:created xsi:type="dcterms:W3CDTF">2022-10-08T02:54:52Z</dcterms:created>
  <dcterms:modified xsi:type="dcterms:W3CDTF">2023-02-07T01:45:14Z</dcterms:modified>
</cp:coreProperties>
</file>